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0" r:id="rId3"/>
    <p:sldId id="259" r:id="rId4"/>
    <p:sldId id="261" r:id="rId5"/>
    <p:sldId id="262" r:id="rId6"/>
    <p:sldId id="265" r:id="rId7"/>
    <p:sldId id="258" r:id="rId8"/>
    <p:sldId id="264" r:id="rId9"/>
    <p:sldId id="263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1" autoAdjust="0"/>
    <p:restoredTop sz="94660"/>
  </p:normalViewPr>
  <p:slideViewPr>
    <p:cSldViewPr snapToGrid="0">
      <p:cViewPr varScale="1">
        <p:scale>
          <a:sx n="71" d="100"/>
          <a:sy n="71" d="100"/>
        </p:scale>
        <p:origin x="792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DC8EF9-D58F-0C97-4DFB-1FF266B71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EBF18D3-2130-F892-B397-CC5A8E102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87E261-4AFE-A720-3C0D-9A3FBD143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957F-7546-4095-AA65-B1052B125710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4B35C1-3257-A146-3090-B23773BC5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509372-93A7-118A-D7B9-EA29D1C7F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29099-6193-4083-9916-EB7B69BA9D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9069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B6F8B2-E7C6-F3D1-FE39-17190DB4A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7CBF684-392B-4B57-370F-4FA6D727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27E2D6-5B56-445D-DF5A-42FD3DC01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957F-7546-4095-AA65-B1052B125710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B6F13C-BC47-FCBE-EB04-9C7D2D834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14C24C-7F6D-EB45-5044-EA173B4B8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29099-6193-4083-9916-EB7B69BA9D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0832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E233BA5-DBFF-8609-5CC5-1FB22DB0B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B8744FB-CA4F-DFA5-EC56-9B1B56940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4EDC1D-71D5-1093-2AE6-B017F4324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957F-7546-4095-AA65-B1052B125710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AA1EE1-E46B-1758-6BA4-CD7E1DDB7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24FD2F-8D38-430D-8E51-8819D6467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29099-6193-4083-9916-EB7B69BA9D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7772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37EFE9-C441-B6F5-1131-6CD221D37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BB9A2C0-329E-48BB-049C-A099B3053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9E6408-6A18-9B79-4C23-46C8AC0A7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957F-7546-4095-AA65-B1052B125710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6BC77E-ECC2-B6F4-D7C4-A9AB46F2A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1B4B49-4541-A49C-3385-6F4D7424A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29099-6193-4083-9916-EB7B69BA9D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1132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23263C-5FCA-674C-0D06-56DD76B66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48775DA-C01A-E215-2FDA-9344A9F7F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715F75-99EB-DF09-3EE9-BA1A1EC8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957F-7546-4095-AA65-B1052B125710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B8DD9F-A095-D7BF-8A3B-379760F43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1C5D23-056F-65E1-BFFF-C1BB2A0EB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29099-6193-4083-9916-EB7B69BA9D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0183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EE92BB-C411-2F88-BE4E-303B28F9D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790D2C-6999-F695-B093-117F41D2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C20D635-A6FC-31BE-8D4A-132DE2F4D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FBC65EC-2BC1-E875-DADB-94DE9A38E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957F-7546-4095-AA65-B1052B125710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1F26F2C-9369-7335-CB47-67008B0D8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D13BF71-0657-ADEA-59A3-56E380DBF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29099-6193-4083-9916-EB7B69BA9D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0496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B48C8B-D1BF-1741-426F-AFAC95094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1B5F06-701E-2981-F220-63EBAE8FA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993664F-B22A-3CDF-4E30-907E36094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558287C-C904-4BA3-87C2-225662E1ED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B8EB531-003C-1F59-26D9-E586C7ABFA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D3E040A-BA1B-ECF8-561D-A983703E7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957F-7546-4095-AA65-B1052B125710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5F03F4A-3DBF-D924-DB1D-44D783613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1ED72D6-0FB8-6EF3-33FA-A55CF6490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29099-6193-4083-9916-EB7B69BA9D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1320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90CF02-7457-1A77-D023-BEB292583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3C8A3B1-F0CD-D020-1CF8-0A1004434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957F-7546-4095-AA65-B1052B125710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44E3F33-19D5-0606-66C3-8F03E1D19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868CC8D-33C8-A094-DF3A-82F235919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29099-6193-4083-9916-EB7B69BA9D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9007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47904A6-D091-45EB-8AB6-1D30A2BFD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957F-7546-4095-AA65-B1052B125710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BD79EF4-404A-E636-6152-325689532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FF9F51-9573-7CE2-4D97-2416E4B8A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29099-6193-4083-9916-EB7B69BA9D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7718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9BF893-0649-980F-21EE-30D6DB31C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011B0D-18DF-16A9-3060-BDFC3FC35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2CF9A31-0ED6-C009-0BA5-64C669F1C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B956866-595C-10ED-90AB-C26B0521B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957F-7546-4095-AA65-B1052B125710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F0B5371-A8AF-9864-48AD-D96DFABA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52CE42A-5ED1-D4BD-BCDA-CC78E03C0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29099-6193-4083-9916-EB7B69BA9D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9592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B6D1F-0E38-C62D-B7E6-4BBC7B9C5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2EC17F8-B491-0C1A-E247-19543494D5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8EDC0E-FD40-4196-8434-62C5B9BA5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3C5CDCE-8319-2755-57D4-1E81254E1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957F-7546-4095-AA65-B1052B125710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CB036DC-D4BB-2756-9E0E-09BB7B882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610E6D7-FFCF-6397-410A-F8D79D28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29099-6193-4083-9916-EB7B69BA9D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2080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E46A82C-DEDE-67F7-5D79-7F8809F67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5441E6F-DE37-26DC-4F1E-99998A8EC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E061B6-D004-D9DB-70B9-510B8141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CF957F-7546-4095-AA65-B1052B125710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EAE9FB-1EAA-750E-19AC-4F555AB80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5CC24E-3E24-FDD4-42BC-379A48AF3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429099-6193-4083-9916-EB7B69BA9D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3187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://www.biologisch-ol.de/" TargetMode="External"/><Relationship Id="rId4" Type="http://schemas.openxmlformats.org/officeDocument/2006/relationships/hyperlink" Target="mailto:v.stolle-brueers@prozept-ev.d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Schrift, Grafiken, Grafikdesign, Logo enthält.&#10;&#10;KI-generierte Inhalte können fehlerhaft sein.">
            <a:extLst>
              <a:ext uri="{FF2B5EF4-FFF2-40B4-BE49-F238E27FC236}">
                <a16:creationId xmlns:a16="http://schemas.microsoft.com/office/drawing/2014/main" id="{A245424C-F465-5AB1-6E6B-F3164DA36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120391"/>
            <a:ext cx="10905066" cy="261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82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E6A982-F16B-ADE3-8FBB-D884EF0F4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262563"/>
          </a:xfrm>
        </p:spPr>
        <p:txBody>
          <a:bodyPr/>
          <a:lstStyle/>
          <a:p>
            <a:r>
              <a:rPr lang="de-DE" sz="2400" dirty="0"/>
              <a:t>Förderung der regionalen Bio-Landwirtschaft durch den Absatz in die Außer-Haus-Verpflegung nach Oldenburg</a:t>
            </a:r>
          </a:p>
          <a:p>
            <a:r>
              <a:rPr lang="de-DE" sz="2400" dirty="0"/>
              <a:t>Vernetzung zwischen allen Akteuren der Wertschöpfungskette</a:t>
            </a:r>
          </a:p>
          <a:p>
            <a:r>
              <a:rPr lang="de-DE" sz="2400" dirty="0"/>
              <a:t>Aufbau von neuen Wertschöpfungsketten</a:t>
            </a:r>
          </a:p>
          <a:p>
            <a:r>
              <a:rPr lang="de-DE" sz="2400" dirty="0"/>
              <a:t>Erhöhung des Wissens über Bio-Landwirtschaft über begleitende Öffentlichkeits- und Informationsarbeit </a:t>
            </a:r>
          </a:p>
          <a:p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2D3E3EE-B5EF-39EA-AE22-77081BC4F817}"/>
              </a:ext>
            </a:extLst>
          </p:cNvPr>
          <p:cNvSpPr txBox="1">
            <a:spLocks/>
          </p:cNvSpPr>
          <p:nvPr/>
        </p:nvSpPr>
        <p:spPr>
          <a:xfrm>
            <a:off x="838200" y="203760"/>
            <a:ext cx="10515600" cy="560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800" b="1" dirty="0"/>
              <a:t>Projektidee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A0EEE5B-5D80-040E-06EA-DDA54911F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429000"/>
            <a:ext cx="12192001" cy="604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02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Karte, Atlas, Screenshot enthält.&#10;&#10;KI-generierte Inhalte können fehlerhaft sein.">
            <a:extLst>
              <a:ext uri="{FF2B5EF4-FFF2-40B4-BE49-F238E27FC236}">
                <a16:creationId xmlns:a16="http://schemas.microsoft.com/office/drawing/2014/main" id="{F38CF11E-ECE7-E229-32DD-99C695A43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20" y="1313815"/>
            <a:ext cx="6172927" cy="539178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FD4EA4A-41B6-5B30-222B-45BB4BD38822}"/>
              </a:ext>
            </a:extLst>
          </p:cNvPr>
          <p:cNvSpPr txBox="1"/>
          <p:nvPr/>
        </p:nvSpPr>
        <p:spPr>
          <a:xfrm>
            <a:off x="8727601" y="3285067"/>
            <a:ext cx="3317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Niedersachsen:</a:t>
            </a:r>
          </a:p>
          <a:p>
            <a:r>
              <a:rPr lang="de-DE" dirty="0"/>
              <a:t>5,7 % Biofläche (Stand 2023)</a:t>
            </a:r>
          </a:p>
          <a:p>
            <a:r>
              <a:rPr lang="de-DE" dirty="0"/>
              <a:t>(DESTATIS 2024)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2DED154-6DCC-0DA1-3888-FB044CC90175}"/>
              </a:ext>
            </a:extLst>
          </p:cNvPr>
          <p:cNvSpPr txBox="1"/>
          <p:nvPr/>
        </p:nvSpPr>
        <p:spPr>
          <a:xfrm>
            <a:off x="8727601" y="2267889"/>
            <a:ext cx="3317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Deutschland:</a:t>
            </a:r>
          </a:p>
          <a:p>
            <a:r>
              <a:rPr lang="de-DE" dirty="0"/>
              <a:t>11,2 % Biofläche (Stand 2023)</a:t>
            </a:r>
          </a:p>
          <a:p>
            <a:r>
              <a:rPr lang="de-DE" dirty="0"/>
              <a:t>(DESTATIS 2024)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B88FB90-A30F-2999-F116-8A577890B8B4}"/>
              </a:ext>
            </a:extLst>
          </p:cNvPr>
          <p:cNvSpPr txBox="1"/>
          <p:nvPr/>
        </p:nvSpPr>
        <p:spPr>
          <a:xfrm>
            <a:off x="8727601" y="4302245"/>
            <a:ext cx="3317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Saarland:</a:t>
            </a:r>
          </a:p>
          <a:p>
            <a:r>
              <a:rPr lang="de-DE" dirty="0"/>
              <a:t>19,4 % Biofläche (Stand 2023)</a:t>
            </a:r>
          </a:p>
          <a:p>
            <a:r>
              <a:rPr lang="de-DE" dirty="0"/>
              <a:t>(DESTATIS 2024)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C370B6D3-D296-A694-AA21-F9BC303CB7BB}"/>
              </a:ext>
            </a:extLst>
          </p:cNvPr>
          <p:cNvGrpSpPr/>
          <p:nvPr/>
        </p:nvGrpSpPr>
        <p:grpSpPr>
          <a:xfrm>
            <a:off x="4374705" y="3762735"/>
            <a:ext cx="3273084" cy="1079019"/>
            <a:chOff x="8631534" y="1100141"/>
            <a:chExt cx="3273084" cy="1079019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EF25DBD3-33C7-6F26-3E22-D112B194BA39}"/>
                </a:ext>
              </a:extLst>
            </p:cNvPr>
            <p:cNvSpPr/>
            <p:nvPr/>
          </p:nvSpPr>
          <p:spPr>
            <a:xfrm>
              <a:off x="8631534" y="1100141"/>
              <a:ext cx="3273084" cy="107901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F1253BE3-7E82-13B3-5E30-DE80D29E8D55}"/>
                </a:ext>
              </a:extLst>
            </p:cNvPr>
            <p:cNvSpPr txBox="1"/>
            <p:nvPr/>
          </p:nvSpPr>
          <p:spPr>
            <a:xfrm>
              <a:off x="8753526" y="1211467"/>
              <a:ext cx="302909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Landkreis Oldenburg</a:t>
              </a:r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</a:t>
              </a:r>
            </a:p>
            <a:p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3,0 % Biofläche (Stand 2024)</a:t>
              </a:r>
            </a:p>
            <a:p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(LWK Niedersachsen 2025)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C0CA83A7-8123-3C57-DE1F-4079B7592D87}"/>
              </a:ext>
            </a:extLst>
          </p:cNvPr>
          <p:cNvGrpSpPr/>
          <p:nvPr/>
        </p:nvGrpSpPr>
        <p:grpSpPr>
          <a:xfrm>
            <a:off x="147348" y="1991920"/>
            <a:ext cx="3273084" cy="1311655"/>
            <a:chOff x="8631534" y="1100141"/>
            <a:chExt cx="3273084" cy="1311655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F09716CE-C00B-D03B-5DC4-639263C132A6}"/>
                </a:ext>
              </a:extLst>
            </p:cNvPr>
            <p:cNvSpPr/>
            <p:nvPr/>
          </p:nvSpPr>
          <p:spPr>
            <a:xfrm>
              <a:off x="8631534" y="1100141"/>
              <a:ext cx="3273084" cy="107901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00FB8D50-9937-36A2-9C8B-A79D74BDD7DD}"/>
                </a:ext>
              </a:extLst>
            </p:cNvPr>
            <p:cNvSpPr txBox="1"/>
            <p:nvPr/>
          </p:nvSpPr>
          <p:spPr>
            <a:xfrm>
              <a:off x="8753526" y="1211467"/>
              <a:ext cx="302909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Landkreis Ammerland</a:t>
              </a:r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</a:t>
              </a:r>
            </a:p>
            <a:p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2,1 % Biofläche (Stand 2024)</a:t>
              </a:r>
            </a:p>
            <a:p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(LWK Niedersachsen 2025)</a:t>
              </a:r>
            </a:p>
            <a:p>
              <a:endParaRPr lang="de-DE" dirty="0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118C723-769A-923B-FE02-C85572B6A833}"/>
              </a:ext>
            </a:extLst>
          </p:cNvPr>
          <p:cNvGrpSpPr/>
          <p:nvPr/>
        </p:nvGrpSpPr>
        <p:grpSpPr>
          <a:xfrm>
            <a:off x="4955723" y="1639651"/>
            <a:ext cx="3274522" cy="1079019"/>
            <a:chOff x="8631534" y="1100141"/>
            <a:chExt cx="3274522" cy="1079019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410E35E2-2C7A-01B1-1D7C-F2E375F7466D}"/>
                </a:ext>
              </a:extLst>
            </p:cNvPr>
            <p:cNvSpPr/>
            <p:nvPr/>
          </p:nvSpPr>
          <p:spPr>
            <a:xfrm>
              <a:off x="8631534" y="1100141"/>
              <a:ext cx="3273084" cy="107901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5DA1F837-4BFA-450B-A021-B6846CE72867}"/>
                </a:ext>
              </a:extLst>
            </p:cNvPr>
            <p:cNvSpPr txBox="1"/>
            <p:nvPr/>
          </p:nvSpPr>
          <p:spPr>
            <a:xfrm>
              <a:off x="8753526" y="1211467"/>
              <a:ext cx="315253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Landkreis Wesermarsch</a:t>
              </a:r>
              <a:r>
                <a:rPr lang="de-DE" dirty="0"/>
                <a:t>:</a:t>
              </a:r>
            </a:p>
            <a:p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10,2 % Biofläche (Stand 2024)</a:t>
              </a:r>
            </a:p>
            <a:p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(LWK Niedersachsen 2025)</a:t>
              </a:r>
            </a:p>
          </p:txBody>
        </p:sp>
      </p:grp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5D93EEBE-80C3-4903-248B-AEBE7D9D1563}"/>
              </a:ext>
            </a:extLst>
          </p:cNvPr>
          <p:cNvCxnSpPr/>
          <p:nvPr/>
        </p:nvCxnSpPr>
        <p:spPr>
          <a:xfrm flipH="1">
            <a:off x="4545175" y="2261235"/>
            <a:ext cx="410547" cy="4574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BDCA5E08-00A9-AD14-59EA-D90183F27F79}"/>
              </a:ext>
            </a:extLst>
          </p:cNvPr>
          <p:cNvCxnSpPr>
            <a:cxnSpLocks/>
          </p:cNvCxnSpPr>
          <p:nvPr/>
        </p:nvCxnSpPr>
        <p:spPr>
          <a:xfrm>
            <a:off x="4587162" y="3283343"/>
            <a:ext cx="326572" cy="4776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0264D968-CDD1-1947-DD56-465F35946161}"/>
              </a:ext>
            </a:extLst>
          </p:cNvPr>
          <p:cNvCxnSpPr>
            <a:cxnSpLocks/>
          </p:cNvCxnSpPr>
          <p:nvPr/>
        </p:nvCxnSpPr>
        <p:spPr>
          <a:xfrm>
            <a:off x="3420431" y="2653590"/>
            <a:ext cx="671804" cy="1780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itel 1">
            <a:extLst>
              <a:ext uri="{FF2B5EF4-FFF2-40B4-BE49-F238E27FC236}">
                <a16:creationId xmlns:a16="http://schemas.microsoft.com/office/drawing/2014/main" id="{A006A4E8-4106-0FFE-8B26-5E8397166AE9}"/>
              </a:ext>
            </a:extLst>
          </p:cNvPr>
          <p:cNvSpPr txBox="1">
            <a:spLocks/>
          </p:cNvSpPr>
          <p:nvPr/>
        </p:nvSpPr>
        <p:spPr>
          <a:xfrm>
            <a:off x="838200" y="203760"/>
            <a:ext cx="10515600" cy="560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800" b="1" dirty="0"/>
              <a:t>Ausgangslage</a:t>
            </a:r>
          </a:p>
        </p:txBody>
      </p:sp>
    </p:spTree>
    <p:extLst>
      <p:ext uri="{BB962C8B-B14F-4D97-AF65-F5344CB8AC3E}">
        <p14:creationId xmlns:p14="http://schemas.microsoft.com/office/powerpoint/2010/main" val="1369118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F65F8D-F1A4-7969-4ACA-C10E3032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14" y="203761"/>
            <a:ext cx="7248904" cy="560033"/>
          </a:xfrm>
        </p:spPr>
        <p:txBody>
          <a:bodyPr>
            <a:normAutofit/>
          </a:bodyPr>
          <a:lstStyle/>
          <a:p>
            <a:pPr algn="ctr"/>
            <a:r>
              <a:rPr lang="de-DE" sz="2800" b="1" dirty="0"/>
              <a:t>Ausgangslage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CBC541-F92F-68EE-D5C6-B5F51569D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94" y="946672"/>
            <a:ext cx="6777318" cy="5707567"/>
          </a:xfrm>
        </p:spPr>
        <p:txBody>
          <a:bodyPr>
            <a:normAutofit lnSpcReduction="10000"/>
          </a:bodyPr>
          <a:lstStyle/>
          <a:p>
            <a:r>
              <a:rPr lang="de-DE" sz="2400" dirty="0"/>
              <a:t>Kaufkraftindex Stadt Oldenburg: 100,7          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(Stand 2023, Michael Bauer Research GmbH)</a:t>
            </a:r>
          </a:p>
          <a:p>
            <a:r>
              <a:rPr lang="de-DE" sz="2400" dirty="0"/>
              <a:t>Rahmenkonzept Schulverpflegung (für städtische Schulen)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(Ratsbeschuss Dezember 2019)</a:t>
            </a:r>
          </a:p>
          <a:p>
            <a:pPr lvl="2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Fleisch und Wurstwaren, Teigwaren, Äpfel, Eier, Kartoffeln, Getreide und Getreideprodukte (auch Pseudo-Getreide), Brot und Backwaren, Milch und Milchprodukte ohne Käse, Hülsenfrüchte, Nüsse und Ölsaaten, Gewürze</a:t>
            </a:r>
          </a:p>
          <a:p>
            <a:pPr lvl="2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Rahmenkonzept Kitaverpflegung</a:t>
            </a:r>
          </a:p>
          <a:p>
            <a:r>
              <a:rPr lang="de-DE" sz="2400" dirty="0"/>
              <a:t>2025:</a:t>
            </a:r>
          </a:p>
          <a:p>
            <a:pPr lvl="2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Ernährungsstrategie</a:t>
            </a:r>
          </a:p>
          <a:p>
            <a:pPr lvl="2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Biostadt</a:t>
            </a:r>
          </a:p>
          <a:p>
            <a:r>
              <a:rPr lang="de-DE" sz="2400" dirty="0"/>
              <a:t>einige sehr engagierte Betriebe</a:t>
            </a:r>
            <a:r>
              <a:rPr lang="de-DE" sz="2000" dirty="0"/>
              <a:t>:</a:t>
            </a:r>
          </a:p>
          <a:p>
            <a:pPr lvl="2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Schulen und Caterer mit Bio-AHV-Goldauszeichnung/ Bioland-Goldsiegel, Krankenhaus mit 30% Biozutaten, etc.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1819688-F065-D7EF-5CDB-8F1E48FB0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231" y="-13448"/>
            <a:ext cx="4810770" cy="687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57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3C6F60-770C-4306-D6AF-0DB55D97B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87" y="225911"/>
            <a:ext cx="9678450" cy="796065"/>
          </a:xfrm>
        </p:spPr>
        <p:txBody>
          <a:bodyPr>
            <a:noAutofit/>
          </a:bodyPr>
          <a:lstStyle/>
          <a:p>
            <a:r>
              <a:rPr lang="de-DE" sz="2800" b="1" dirty="0"/>
              <a:t>		Wichtige Schritte in der Umsetzung</a:t>
            </a:r>
            <a:br>
              <a:rPr lang="de-DE" sz="3200" dirty="0"/>
            </a:br>
            <a:endParaRPr lang="de-DE" sz="3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86E6F7-3DCF-1C1C-D493-A4C5A9A12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5158"/>
            <a:ext cx="7853979" cy="5251805"/>
          </a:xfrm>
        </p:spPr>
        <p:txBody>
          <a:bodyPr>
            <a:normAutofit lnSpcReduction="10000"/>
          </a:bodyPr>
          <a:lstStyle/>
          <a:p>
            <a:r>
              <a:rPr lang="de-DE" sz="2400" dirty="0"/>
              <a:t>Vernetzung:</a:t>
            </a:r>
          </a:p>
          <a:p>
            <a:pPr lvl="2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Liste aller Biounternehmen per KI in Oldenburg und den umliegenden Landkreisen (Stadt OL, LK Oldenburg, LK Ammerland, LK Wesermarsch)</a:t>
            </a:r>
          </a:p>
          <a:p>
            <a:pPr lvl="2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Vernetzung mit allen wichtigen Akteuren - bilateral und in Workshops</a:t>
            </a:r>
          </a:p>
          <a:p>
            <a:pPr lvl="2">
              <a:spcAft>
                <a:spcPts val="1200"/>
              </a:spcAft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Vernetzung mit ähnlichen Projekten und Akteuren</a:t>
            </a:r>
          </a:p>
          <a:p>
            <a:r>
              <a:rPr lang="de-DE" sz="2400" dirty="0"/>
              <a:t>Prioritäten</a:t>
            </a:r>
          </a:p>
          <a:p>
            <a:pPr lvl="2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Nutzung der Ergebnisse aus dem ersten Initialisierungsworkshop entlang der Wertschöpfungskette</a:t>
            </a:r>
          </a:p>
          <a:p>
            <a:pPr lvl="2">
              <a:spcAft>
                <a:spcPts val="1200"/>
              </a:spcAft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Fleisch (auf Wunsch Erzeugender), Gemüse (auf Wunsch von Küchen), Überhänge vermarkten</a:t>
            </a:r>
          </a:p>
          <a:p>
            <a:r>
              <a:rPr lang="de-DE" sz="2400" dirty="0"/>
              <a:t>Bildungsarbeit</a:t>
            </a:r>
          </a:p>
          <a:p>
            <a:pPr lvl="2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Veranstaltungen für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Bürger:innen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auch mal die gewohnte „Bubble“ verlassen</a:t>
            </a:r>
          </a:p>
          <a:p>
            <a:pPr lvl="2"/>
            <a:endParaRPr lang="de-DE" dirty="0"/>
          </a:p>
        </p:txBody>
      </p:sp>
      <p:pic>
        <p:nvPicPr>
          <p:cNvPr id="5" name="Grafik 4" descr="Ein Bild, das Text, draußen, Gebäude, Himmel enthält.&#10;&#10;KI-generierte Inhalte können fehlerhaft sein.">
            <a:extLst>
              <a:ext uri="{FF2B5EF4-FFF2-40B4-BE49-F238E27FC236}">
                <a16:creationId xmlns:a16="http://schemas.microsoft.com/office/drawing/2014/main" id="{DE976748-C74B-5D86-26EA-B03CDCAD1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64" y="3286986"/>
            <a:ext cx="3331436" cy="2889977"/>
          </a:xfrm>
          <a:prstGeom prst="rect">
            <a:avLst/>
          </a:prstGeom>
        </p:spPr>
      </p:pic>
      <p:pic>
        <p:nvPicPr>
          <p:cNvPr id="7" name="Grafik 6" descr="Ein Bild, das Kleidung, Perso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D745BA21-58B0-4BC1-7928-6059EBB71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134" y="904167"/>
            <a:ext cx="3328865" cy="187248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B442333-E7A4-8476-B223-8F70B3B9C65B}"/>
              </a:ext>
            </a:extLst>
          </p:cNvPr>
          <p:cNvSpPr txBox="1"/>
          <p:nvPr/>
        </p:nvSpPr>
        <p:spPr>
          <a:xfrm>
            <a:off x="9606036" y="6176963"/>
            <a:ext cx="25859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Oldenburg Tourismus und Marketing GmbH</a:t>
            </a:r>
          </a:p>
        </p:txBody>
      </p:sp>
    </p:spTree>
    <p:extLst>
      <p:ext uri="{BB962C8B-B14F-4D97-AF65-F5344CB8AC3E}">
        <p14:creationId xmlns:p14="http://schemas.microsoft.com/office/powerpoint/2010/main" val="4126979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Ein Bild, das Text, Kleidung, Menschliches Gesicht, Screenshot enthält.&#10;&#10;KI-generierte Inhalte können fehlerhaft sein.">
            <a:extLst>
              <a:ext uri="{FF2B5EF4-FFF2-40B4-BE49-F238E27FC236}">
                <a16:creationId xmlns:a16="http://schemas.microsoft.com/office/drawing/2014/main" id="{B504BD85-4FE0-9B5F-715D-7BF7D62BA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99795" cy="734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39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E55AB2-9AA5-7E94-51F0-EA918C79E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45" y="699248"/>
            <a:ext cx="7487322" cy="6158752"/>
          </a:xfrm>
        </p:spPr>
        <p:txBody>
          <a:bodyPr>
            <a:normAutofit lnSpcReduction="10000"/>
          </a:bodyPr>
          <a:lstStyle/>
          <a:p>
            <a:r>
              <a:rPr lang="de-DE" sz="2400" dirty="0"/>
              <a:t>Preisniveau:</a:t>
            </a:r>
          </a:p>
          <a:p>
            <a:pPr lvl="2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insbesondere Gemüsebau: direktvermarktende Betriebe mit viel Handarbeit und hohem Preisniveau</a:t>
            </a:r>
          </a:p>
          <a:p>
            <a:pPr lvl="2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bei Aufschlag von 35-40% durch Großhändler zu teuer für Küchen</a:t>
            </a:r>
          </a:p>
          <a:p>
            <a:pPr lvl="2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Einzige Chance: direkte Lieferbeziehungen 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 Online-Handelsplattform</a:t>
            </a:r>
          </a:p>
          <a:p>
            <a:pPr lvl="2">
              <a:spcAft>
                <a:spcPts val="1200"/>
              </a:spcAft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Aktuell: Gespräche mit Küchen und Erzeugern zu verschiedenen Online-Handelsplattformen</a:t>
            </a:r>
          </a:p>
          <a:p>
            <a:r>
              <a:rPr lang="de-DE" sz="2400" dirty="0"/>
              <a:t>Verarbeitungsbetriebe mit Biozertifizierung</a:t>
            </a:r>
          </a:p>
          <a:p>
            <a:pPr lvl="2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Küchen benötigen häufig Vorverarbeitung</a:t>
            </a:r>
          </a:p>
          <a:p>
            <a:pPr lvl="2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Problem: entweder keine Bio-Zertifizierung oder keine Kapazitäten vorhanden</a:t>
            </a:r>
          </a:p>
          <a:p>
            <a:pPr lvl="2">
              <a:spcAft>
                <a:spcPts val="1200"/>
              </a:spcAft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Beispiel: geschälte Kartoffeln</a:t>
            </a:r>
          </a:p>
          <a:p>
            <a:r>
              <a:rPr lang="de-DE" sz="2400" dirty="0"/>
              <a:t>Logistik</a:t>
            </a:r>
          </a:p>
          <a:p>
            <a:pPr lvl="2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Viele Betriebe mit eigener Logistik: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Abokisten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Großhandel, Caterer</a:t>
            </a:r>
          </a:p>
          <a:p>
            <a:pPr lvl="2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Gebündelte Logistik über Online-Handelsplattform</a:t>
            </a:r>
            <a:endParaRPr lang="de-DE" sz="16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08CB040-E1A8-22A9-9422-06EBAEE97998}"/>
              </a:ext>
            </a:extLst>
          </p:cNvPr>
          <p:cNvSpPr txBox="1">
            <a:spLocks/>
          </p:cNvSpPr>
          <p:nvPr/>
        </p:nvSpPr>
        <p:spPr>
          <a:xfrm>
            <a:off x="838200" y="129092"/>
            <a:ext cx="10515600" cy="7960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800" b="1" dirty="0"/>
              <a:t>Herausforderungen</a:t>
            </a:r>
            <a:br>
              <a:rPr lang="de-DE" sz="3200" dirty="0"/>
            </a:br>
            <a:endParaRPr lang="de-DE" sz="3200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6D69CFB-BD41-B3C9-A7E6-B0E0E5F08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994" y="1640441"/>
            <a:ext cx="5217559" cy="521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017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E4F4DB-8C8C-6FE7-1DF6-BC1A58AB1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131" y="957430"/>
            <a:ext cx="7339361" cy="5380898"/>
          </a:xfrm>
        </p:spPr>
        <p:txBody>
          <a:bodyPr/>
          <a:lstStyle/>
          <a:p>
            <a:r>
              <a:rPr lang="de-DE" sz="2400" dirty="0"/>
              <a:t>Ressourcen bündeln und vernetzen – regional und überregional:</a:t>
            </a:r>
          </a:p>
          <a:p>
            <a:pPr lvl="2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Ernährungsrat Oldenburg</a:t>
            </a:r>
          </a:p>
          <a:p>
            <a:pPr lvl="2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Projektteam EAT- gemeinsam regional genießen</a:t>
            </a:r>
          </a:p>
          <a:p>
            <a:pPr lvl="2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RIWert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-Projekt „Das blaue Land“</a:t>
            </a:r>
          </a:p>
          <a:p>
            <a:pPr lvl="2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Projekt „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FoodConnectRuhr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</a:p>
          <a:p>
            <a:pPr lvl="2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Regionalwert AG-Bremen &amp; Weser-Ems</a:t>
            </a:r>
          </a:p>
          <a:p>
            <a:r>
              <a:rPr lang="de-DE" sz="2400" dirty="0"/>
              <a:t>Beharrlichkeit &amp; Geduld</a:t>
            </a:r>
          </a:p>
          <a:p>
            <a:pPr lvl="2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neue Wertschöpfungsketten brauchen einen langen Atem</a:t>
            </a:r>
          </a:p>
          <a:p>
            <a:pPr lvl="2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nur Kontakt herstellen reicht selten aus</a:t>
            </a:r>
          </a:p>
          <a:p>
            <a:r>
              <a:rPr lang="de-DE" sz="2400" dirty="0"/>
              <a:t>Offenheit</a:t>
            </a:r>
          </a:p>
          <a:p>
            <a:pPr lvl="2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Fleisch als regionale Wertschöpfungskette nicht im Fokus</a:t>
            </a:r>
          </a:p>
          <a:p>
            <a:pPr lvl="2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 Wünsche der Akteure eingehen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F3B004B-A131-6EF9-04C7-7EE111009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5" y="0"/>
            <a:ext cx="8334375" cy="796065"/>
          </a:xfrm>
        </p:spPr>
        <p:txBody>
          <a:bodyPr>
            <a:noAutofit/>
          </a:bodyPr>
          <a:lstStyle/>
          <a:p>
            <a:pPr algn="ctr"/>
            <a:r>
              <a:rPr lang="de-DE" sz="2800" b="1" dirty="0"/>
              <a:t>Empfehlungen</a:t>
            </a:r>
          </a:p>
        </p:txBody>
      </p:sp>
      <p:pic>
        <p:nvPicPr>
          <p:cNvPr id="10" name="Grafik 9" descr="Ein Bild, das draußen, Himmel, Windmühle, Gelände enthält.&#10;&#10;KI-generierte Inhalte können fehlerhaft sein.">
            <a:extLst>
              <a:ext uri="{FF2B5EF4-FFF2-40B4-BE49-F238E27FC236}">
                <a16:creationId xmlns:a16="http://schemas.microsoft.com/office/drawing/2014/main" id="{589456D3-903F-B393-063E-56643BF6F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16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C024-A5EA-BCDE-4466-8C0B54D92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430" y="320660"/>
            <a:ext cx="12192000" cy="450811"/>
          </a:xfrm>
        </p:spPr>
        <p:txBody>
          <a:bodyPr>
            <a:noAutofit/>
          </a:bodyPr>
          <a:lstStyle/>
          <a:p>
            <a:pPr algn="ctr"/>
            <a:r>
              <a:rPr lang="de-DE" sz="2800" b="1" dirty="0"/>
              <a:t>Kontakt</a:t>
            </a:r>
          </a:p>
        </p:txBody>
      </p:sp>
      <p:pic>
        <p:nvPicPr>
          <p:cNvPr id="5" name="Inhaltsplatzhalter 4" descr="Ein Bild, das Lächeln, Menschliches Gesicht, Person, Kleidung enthält.&#10;&#10;KI-generierte Inhalte können fehlerhaft sein.">
            <a:extLst>
              <a:ext uri="{FF2B5EF4-FFF2-40B4-BE49-F238E27FC236}">
                <a16:creationId xmlns:a16="http://schemas.microsoft.com/office/drawing/2014/main" id="{64D3BD4E-5ABD-74C2-3233-04C3A0507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93" y="2870916"/>
            <a:ext cx="1904495" cy="2862322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2208416-5955-A784-6B33-E5F3F95F0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838" y="3162438"/>
            <a:ext cx="4113280" cy="25708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B9F1E86-296B-054E-1523-CA7D0C65F7E0}"/>
              </a:ext>
            </a:extLst>
          </p:cNvPr>
          <p:cNvSpPr txBox="1"/>
          <p:nvPr/>
        </p:nvSpPr>
        <p:spPr>
          <a:xfrm>
            <a:off x="3217653" y="2870916"/>
            <a:ext cx="399712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000" b="1" dirty="0"/>
              <a:t>Vera Stolle-Brüers</a:t>
            </a:r>
          </a:p>
          <a:p>
            <a:r>
              <a:rPr lang="de-DE" sz="2000" dirty="0" err="1"/>
              <a:t>ProZept</a:t>
            </a:r>
            <a:r>
              <a:rPr lang="de-DE" sz="2000" dirty="0"/>
              <a:t> e.V.</a:t>
            </a:r>
          </a:p>
          <a:p>
            <a:r>
              <a:rPr lang="de-DE" sz="2000" dirty="0"/>
              <a:t>Bahnhofstraße 21</a:t>
            </a:r>
          </a:p>
          <a:p>
            <a:pPr>
              <a:spcAft>
                <a:spcPts val="1200"/>
              </a:spcAft>
            </a:pPr>
            <a:r>
              <a:rPr lang="de-DE" sz="2000" dirty="0"/>
              <a:t>26122 Oldenburg</a:t>
            </a:r>
          </a:p>
          <a:p>
            <a:pPr>
              <a:spcAft>
                <a:spcPts val="1200"/>
              </a:spcAft>
            </a:pPr>
            <a:r>
              <a:rPr lang="de-DE" sz="2000" dirty="0">
                <a:hlinkClick r:id="rId4"/>
              </a:rPr>
              <a:t>vera.stolle-brueers@prozept-ev.de</a:t>
            </a:r>
            <a:endParaRPr lang="de-DE" sz="2000" dirty="0"/>
          </a:p>
          <a:p>
            <a:pPr>
              <a:spcAft>
                <a:spcPts val="1200"/>
              </a:spcAft>
            </a:pPr>
            <a:r>
              <a:rPr lang="de-DE" sz="2000" dirty="0"/>
              <a:t>0172 41 68 959</a:t>
            </a:r>
          </a:p>
          <a:p>
            <a:pPr>
              <a:spcAft>
                <a:spcPts val="1200"/>
              </a:spcAft>
            </a:pPr>
            <a:r>
              <a:rPr lang="de-DE" sz="2000" dirty="0">
                <a:hlinkClick r:id="rId5"/>
              </a:rPr>
              <a:t>www.biologisch-ol.de</a:t>
            </a:r>
            <a:endParaRPr lang="de-DE" sz="2000" dirty="0"/>
          </a:p>
        </p:txBody>
      </p:sp>
      <p:pic>
        <p:nvPicPr>
          <p:cNvPr id="10" name="Grafik 9" descr="Ein Bild, das Schrift, Grafiken, Grafikdesign, Logo enthält.&#10;&#10;KI-generierte Inhalte können fehlerhaft sein.">
            <a:extLst>
              <a:ext uri="{FF2B5EF4-FFF2-40B4-BE49-F238E27FC236}">
                <a16:creationId xmlns:a16="http://schemas.microsoft.com/office/drawing/2014/main" id="{F935FE66-D8DC-BE30-01A0-D6CA8A514D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93" y="1390060"/>
            <a:ext cx="3602785" cy="862266"/>
          </a:xfrm>
          <a:prstGeom prst="rect">
            <a:avLst/>
          </a:prstGeom>
        </p:spPr>
      </p:pic>
      <p:pic>
        <p:nvPicPr>
          <p:cNvPr id="13" name="Grafik 12" descr="Ein Bild, das Text, Schrift, Logo, Grafiken enthält.&#10;&#10;KI-generierte Inhalte können fehlerhaft sein.">
            <a:extLst>
              <a:ext uri="{FF2B5EF4-FFF2-40B4-BE49-F238E27FC236}">
                <a16:creationId xmlns:a16="http://schemas.microsoft.com/office/drawing/2014/main" id="{012FFE2B-A6AB-B27F-1921-C429F1B731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838" y="1378954"/>
            <a:ext cx="3834763" cy="149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53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470</Words>
  <Application>Microsoft Office PowerPoint</Application>
  <PresentationFormat>Breitbild</PresentationFormat>
  <Paragraphs>80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Wingdings</vt:lpstr>
      <vt:lpstr>Office</vt:lpstr>
      <vt:lpstr>PowerPoint-Präsentation</vt:lpstr>
      <vt:lpstr>PowerPoint-Präsentation</vt:lpstr>
      <vt:lpstr>PowerPoint-Präsentation</vt:lpstr>
      <vt:lpstr>Ausgangslage</vt:lpstr>
      <vt:lpstr>  Wichtige Schritte in der Umsetzung </vt:lpstr>
      <vt:lpstr>PowerPoint-Präsentation</vt:lpstr>
      <vt:lpstr>PowerPoint-Präsentation</vt:lpstr>
      <vt:lpstr>Empfehlungen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Vera Stolle-Brüers</dc:creator>
  <cp:lastModifiedBy>Vera Stolle-Brüers</cp:lastModifiedBy>
  <cp:revision>5</cp:revision>
  <dcterms:created xsi:type="dcterms:W3CDTF">2025-08-21T10:32:23Z</dcterms:created>
  <dcterms:modified xsi:type="dcterms:W3CDTF">2025-09-22T15:44:41Z</dcterms:modified>
</cp:coreProperties>
</file>